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8648700" cy="6489700"/>
  <p:notesSz cx="8648700" cy="648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4" y="9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76199"/>
            <a:ext cx="8543925" cy="6219825"/>
          </a:xfrm>
          <a:custGeom>
            <a:avLst/>
            <a:gdLst/>
            <a:ahLst/>
            <a:cxnLst/>
            <a:rect l="l" t="t" r="r" b="b"/>
            <a:pathLst>
              <a:path w="8543925" h="6219825">
                <a:moveTo>
                  <a:pt x="0" y="6219825"/>
                </a:moveTo>
                <a:lnTo>
                  <a:pt x="8543925" y="6219825"/>
                </a:lnTo>
                <a:lnTo>
                  <a:pt x="854392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033F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83838" y="311150"/>
            <a:ext cx="4487373" cy="654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98257" y="3634232"/>
            <a:ext cx="6058535" cy="162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D59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4E200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D59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32752" y="1492631"/>
            <a:ext cx="37649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457350" y="1492631"/>
            <a:ext cx="37649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76199"/>
            <a:ext cx="8543925" cy="6219825"/>
          </a:xfrm>
          <a:custGeom>
            <a:avLst/>
            <a:gdLst/>
            <a:ahLst/>
            <a:cxnLst/>
            <a:rect l="l" t="t" r="r" b="b"/>
            <a:pathLst>
              <a:path w="8543925" h="6219825">
                <a:moveTo>
                  <a:pt x="0" y="6219825"/>
                </a:moveTo>
                <a:lnTo>
                  <a:pt x="8543925" y="6219825"/>
                </a:lnTo>
                <a:lnTo>
                  <a:pt x="854392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4B3D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D59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76199"/>
            <a:ext cx="8543925" cy="6334760"/>
          </a:xfrm>
          <a:custGeom>
            <a:avLst/>
            <a:gdLst/>
            <a:ahLst/>
            <a:cxnLst/>
            <a:rect l="l" t="t" r="r" b="b"/>
            <a:pathLst>
              <a:path w="8543925" h="6334760">
                <a:moveTo>
                  <a:pt x="0" y="6334759"/>
                </a:moveTo>
                <a:lnTo>
                  <a:pt x="8543925" y="6334759"/>
                </a:lnTo>
                <a:lnTo>
                  <a:pt x="8543925" y="0"/>
                </a:lnTo>
                <a:lnTo>
                  <a:pt x="0" y="0"/>
                </a:lnTo>
                <a:lnTo>
                  <a:pt x="0" y="6334759"/>
                </a:lnTo>
                <a:close/>
              </a:path>
            </a:pathLst>
          </a:custGeom>
          <a:solidFill>
            <a:srgbClr val="4B3D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101" y="1635125"/>
            <a:ext cx="7696847" cy="2244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D59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7672" y="1901825"/>
            <a:ext cx="7479705" cy="294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4E200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42717" y="6035421"/>
            <a:ext cx="2769616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32752" y="6035421"/>
            <a:ext cx="1990661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31636" y="6035421"/>
            <a:ext cx="1990661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2614/RJ-2018-009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://www-stat.wharton.upenn.edu/%7Ebuja/PAPERS/visual-inferenc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package%3Dsugarbag" TargetMode="External"/><Relationship Id="rId5" Type="http://schemas.openxmlformats.org/officeDocument/2006/relationships/hyperlink" Target="https://rmarkdown.rstudio.com/" TargetMode="External"/><Relationship Id="rId4" Type="http://schemas.openxmlformats.org/officeDocument/2006/relationships/hyperlink" Target="https://cran.r-project.org/package%3Dtidyvers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image-feature/northwest-australia-from-the-space-stations-earthkam/" TargetMode="External"/><Relationship Id="rId2" Type="http://schemas.openxmlformats.org/officeDocument/2006/relationships/hyperlink" Target="https://github.com/srkobakia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-nc/4.0/" TargetMode="Externa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648699" cy="64865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037840">
              <a:lnSpc>
                <a:spcPct val="100000"/>
              </a:lnSpc>
              <a:spcBef>
                <a:spcPts val="125"/>
              </a:spcBef>
            </a:pPr>
            <a:r>
              <a:rPr spc="15" dirty="0"/>
              <a:t>An </a:t>
            </a:r>
            <a:r>
              <a:rPr spc="10" dirty="0"/>
              <a:t>Australian</a:t>
            </a:r>
            <a:r>
              <a:rPr spc="-90" dirty="0"/>
              <a:t> </a:t>
            </a:r>
            <a:r>
              <a:rPr spc="10" dirty="0"/>
              <a:t>alternative</a:t>
            </a:r>
          </a:p>
          <a:p>
            <a:pPr marL="3489960" marR="5080" indent="428625">
              <a:lnSpc>
                <a:spcPct val="166000"/>
              </a:lnSpc>
              <a:spcBef>
                <a:spcPts val="75"/>
              </a:spcBef>
            </a:pPr>
            <a:r>
              <a:rPr spc="10" dirty="0"/>
              <a:t>to choropleth</a:t>
            </a:r>
            <a:r>
              <a:rPr spc="-65" dirty="0"/>
              <a:t> </a:t>
            </a:r>
            <a:r>
              <a:rPr spc="10" dirty="0"/>
              <a:t>maps;  visualising</a:t>
            </a:r>
            <a:r>
              <a:rPr spc="-80" dirty="0"/>
              <a:t> </a:t>
            </a:r>
            <a:r>
              <a:rPr spc="10" dirty="0"/>
              <a:t>geo-spatial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66071" y="4187825"/>
            <a:ext cx="3009900" cy="1292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65785">
              <a:lnSpc>
                <a:spcPct val="100000"/>
              </a:lnSpc>
              <a:spcBef>
                <a:spcPts val="125"/>
              </a:spcBef>
            </a:pPr>
            <a:r>
              <a:rPr sz="3350" spc="10" dirty="0">
                <a:solidFill>
                  <a:srgbClr val="D59D6F"/>
                </a:solidFill>
                <a:latin typeface="Arial"/>
                <a:cs typeface="Arial"/>
              </a:rPr>
              <a:t>disease</a:t>
            </a:r>
            <a:r>
              <a:rPr sz="3350" spc="-75" dirty="0">
                <a:solidFill>
                  <a:srgbClr val="D59D6F"/>
                </a:solidFill>
                <a:latin typeface="Arial"/>
                <a:cs typeface="Arial"/>
              </a:rPr>
              <a:t> </a:t>
            </a:r>
            <a:r>
              <a:rPr sz="3350" spc="10" dirty="0">
                <a:solidFill>
                  <a:srgbClr val="D59D6F"/>
                </a:solidFill>
                <a:latin typeface="Arial"/>
                <a:cs typeface="Arial"/>
              </a:rPr>
              <a:t>data</a:t>
            </a:r>
            <a:endParaRPr sz="3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2600" spc="10" dirty="0">
                <a:solidFill>
                  <a:srgbClr val="FFEBDA"/>
                </a:solidFill>
                <a:latin typeface="Arial"/>
                <a:cs typeface="Arial"/>
              </a:rPr>
              <a:t>Stephanie</a:t>
            </a:r>
            <a:r>
              <a:rPr sz="2600" spc="-50" dirty="0">
                <a:solidFill>
                  <a:srgbClr val="FFEBDA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FFEBDA"/>
                </a:solidFill>
                <a:latin typeface="Arial"/>
                <a:cs typeface="Arial"/>
              </a:rPr>
              <a:t>Kobakian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3379" y="5778500"/>
            <a:ext cx="57226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EBDA"/>
                </a:solidFill>
                <a:latin typeface="Arial"/>
                <a:cs typeface="Arial"/>
              </a:rPr>
              <a:t>School of Mathematical Sciences: Science and Engineering</a:t>
            </a:r>
            <a:r>
              <a:rPr sz="1500" spc="-100" dirty="0">
                <a:solidFill>
                  <a:srgbClr val="FFEBDA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EBDA"/>
                </a:solidFill>
                <a:latin typeface="Arial"/>
                <a:cs typeface="Arial"/>
              </a:rPr>
              <a:t>Faculty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0175" y="6311258"/>
            <a:ext cx="19215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slides:</a:t>
            </a:r>
            <a:r>
              <a:rPr sz="1000" spc="-3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419099"/>
            <a:ext cx="5907298" cy="5907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46923" y="311150"/>
            <a:ext cx="235521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A2D3DA"/>
                </a:solidFill>
              </a:rPr>
              <a:t>Animating</a:t>
            </a:r>
            <a:endParaRPr sz="4100"/>
          </a:p>
        </p:txBody>
      </p:sp>
      <p:sp>
        <p:nvSpPr>
          <p:cNvPr id="7" name="object 7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175" y="6311258"/>
            <a:ext cx="276161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animation:</a:t>
            </a:r>
            <a:r>
              <a:rPr sz="1000" spc="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srkobakian-qut.netlify.com/tasanim.gif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419099"/>
            <a:ext cx="5907298" cy="5907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46923" y="311150"/>
            <a:ext cx="235521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A2D3DA"/>
                </a:solidFill>
              </a:rPr>
              <a:t>Animating</a:t>
            </a:r>
            <a:endParaRPr sz="4100"/>
          </a:p>
        </p:txBody>
      </p:sp>
      <p:sp>
        <p:nvSpPr>
          <p:cNvPr id="7" name="object 7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175" y="6311258"/>
            <a:ext cx="276161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animation:</a:t>
            </a:r>
            <a:r>
              <a:rPr sz="1000" spc="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srkobakian-qut.netlify.com/tasanim.gif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419099"/>
            <a:ext cx="5907298" cy="5907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46923" y="311150"/>
            <a:ext cx="235521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A2D3DA"/>
                </a:solidFill>
              </a:rPr>
              <a:t>Animating</a:t>
            </a:r>
            <a:endParaRPr sz="4100"/>
          </a:p>
        </p:txBody>
      </p:sp>
      <p:sp>
        <p:nvSpPr>
          <p:cNvPr id="7" name="object 7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175" y="6311258"/>
            <a:ext cx="276161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animation:</a:t>
            </a:r>
            <a:r>
              <a:rPr sz="1000" spc="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srkobakian-qut.netlify.com/tasanim.gif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419099"/>
            <a:ext cx="5907298" cy="5907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46923" y="311150"/>
            <a:ext cx="235521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A2D3DA"/>
                </a:solidFill>
              </a:rPr>
              <a:t>Animating</a:t>
            </a:r>
            <a:endParaRPr sz="4100"/>
          </a:p>
        </p:txBody>
      </p:sp>
      <p:sp>
        <p:nvSpPr>
          <p:cNvPr id="7" name="object 7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175" y="6311258"/>
            <a:ext cx="276161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animation:</a:t>
            </a:r>
            <a:r>
              <a:rPr sz="1000" spc="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srkobakian-qut.netlify.com/tasanim.gif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419099"/>
            <a:ext cx="5907298" cy="5907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46923" y="311150"/>
            <a:ext cx="235521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A2D3DA"/>
                </a:solidFill>
              </a:rPr>
              <a:t>Animating</a:t>
            </a:r>
            <a:endParaRPr sz="4100"/>
          </a:p>
        </p:txBody>
      </p:sp>
      <p:sp>
        <p:nvSpPr>
          <p:cNvPr id="7" name="object 7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175" y="6311258"/>
            <a:ext cx="276161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animation:</a:t>
            </a:r>
            <a:r>
              <a:rPr sz="1000" spc="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srkobakian-qut.netlify.com/tasanim.gif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419099"/>
            <a:ext cx="5907298" cy="5907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46923" y="311150"/>
            <a:ext cx="235521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A2D3DA"/>
                </a:solidFill>
              </a:rPr>
              <a:t>Animating</a:t>
            </a:r>
            <a:endParaRPr sz="4100"/>
          </a:p>
        </p:txBody>
      </p:sp>
      <p:sp>
        <p:nvSpPr>
          <p:cNvPr id="7" name="object 7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175" y="6311258"/>
            <a:ext cx="276161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animation:</a:t>
            </a:r>
            <a:r>
              <a:rPr sz="1000" spc="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srkobakian-qut.netlify.com/tasanim.gif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199"/>
            <a:ext cx="8648699" cy="399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334760"/>
          </a:xfrm>
          <a:custGeom>
            <a:avLst/>
            <a:gdLst/>
            <a:ahLst/>
            <a:cxnLst/>
            <a:rect l="l" t="t" r="r" b="b"/>
            <a:pathLst>
              <a:path w="104775" h="6334760">
                <a:moveTo>
                  <a:pt x="0" y="0"/>
                </a:moveTo>
                <a:lnTo>
                  <a:pt x="104775" y="0"/>
                </a:lnTo>
                <a:lnTo>
                  <a:pt x="104775" y="6334759"/>
                </a:lnTo>
                <a:lnTo>
                  <a:pt x="0" y="6334759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44905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3925" y="76199"/>
            <a:ext cx="104775" cy="6334125"/>
          </a:xfrm>
          <a:custGeom>
            <a:avLst/>
            <a:gdLst/>
            <a:ahLst/>
            <a:cxnLst/>
            <a:rect l="l" t="t" r="r" b="b"/>
            <a:pathLst>
              <a:path w="104775" h="6334125">
                <a:moveTo>
                  <a:pt x="104775" y="6334125"/>
                </a:moveTo>
                <a:lnTo>
                  <a:pt x="0" y="6334125"/>
                </a:lnTo>
                <a:lnTo>
                  <a:pt x="0" y="0"/>
                </a:lnTo>
                <a:lnTo>
                  <a:pt x="104775" y="0"/>
                </a:lnTo>
                <a:lnTo>
                  <a:pt x="104775" y="63341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8217" y="4549775"/>
            <a:ext cx="733234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Liver: Red and orange areas in North Queensland, Melbourne,</a:t>
            </a:r>
            <a:r>
              <a:rPr sz="1500" spc="-50" dirty="0">
                <a:solidFill>
                  <a:srgbClr val="D59D6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Sydney</a:t>
            </a:r>
            <a:endParaRPr sz="1500">
              <a:latin typeface="Arial"/>
              <a:cs typeface="Arial"/>
            </a:endParaRPr>
          </a:p>
          <a:p>
            <a:pPr marL="1225550">
              <a:lnSpc>
                <a:spcPct val="100000"/>
              </a:lnSpc>
              <a:spcBef>
                <a:spcPts val="1425"/>
              </a:spcBef>
            </a:pP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Liver: Most of the South East is blue, city areas are</a:t>
            </a:r>
            <a:r>
              <a:rPr sz="1500" spc="-40" dirty="0">
                <a:solidFill>
                  <a:srgbClr val="D59D6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yellow</a:t>
            </a:r>
            <a:endParaRPr sz="1500">
              <a:latin typeface="Arial"/>
              <a:cs typeface="Arial"/>
            </a:endParaRPr>
          </a:p>
          <a:p>
            <a:pPr marL="12700" marR="5080" algn="ctr">
              <a:lnSpc>
                <a:spcPct val="179200"/>
              </a:lnSpc>
            </a:pP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Melanoma: Red and orange areas around Queensland cities and Brisbane, not</a:t>
            </a:r>
            <a:r>
              <a:rPr sz="1500" spc="-100" dirty="0">
                <a:solidFill>
                  <a:srgbClr val="D59D6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in</a:t>
            </a:r>
            <a:r>
              <a:rPr sz="1500" spc="-5" dirty="0">
                <a:solidFill>
                  <a:srgbClr val="D59D6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CBD  Melanoma: Most of the other areas are</a:t>
            </a:r>
            <a:r>
              <a:rPr sz="1500" spc="-25" dirty="0">
                <a:solidFill>
                  <a:srgbClr val="D59D6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blue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2050" y="714359"/>
            <a:ext cx="6329354" cy="5663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96627" y="311150"/>
            <a:ext cx="4655820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A2D3DA"/>
                </a:solidFill>
              </a:rPr>
              <a:t>What can </a:t>
            </a:r>
            <a:r>
              <a:rPr sz="4100" spc="15" dirty="0">
                <a:solidFill>
                  <a:srgbClr val="A2D3DA"/>
                </a:solidFill>
              </a:rPr>
              <a:t>we</a:t>
            </a:r>
            <a:r>
              <a:rPr sz="4100" spc="-65" dirty="0">
                <a:solidFill>
                  <a:srgbClr val="A2D3DA"/>
                </a:solidFill>
              </a:rPr>
              <a:t> </a:t>
            </a:r>
            <a:r>
              <a:rPr sz="4100" spc="10" dirty="0">
                <a:solidFill>
                  <a:srgbClr val="A2D3DA"/>
                </a:solidFill>
              </a:rPr>
              <a:t>learn?</a:t>
            </a:r>
            <a:endParaRPr sz="4100"/>
          </a:p>
        </p:txBody>
      </p:sp>
      <p:sp>
        <p:nvSpPr>
          <p:cNvPr id="7" name="object 7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175" y="6311258"/>
            <a:ext cx="19215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slides:</a:t>
            </a:r>
            <a:r>
              <a:rPr sz="1000" spc="-3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1866899"/>
            <a:ext cx="8439150" cy="3342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83838" y="311150"/>
            <a:ext cx="448119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C7DBE7"/>
                </a:solidFill>
                <a:latin typeface="Arial"/>
                <a:cs typeface="Arial"/>
              </a:rPr>
              <a:t>Line up</a:t>
            </a:r>
            <a:r>
              <a:rPr sz="4100" spc="-60" dirty="0">
                <a:solidFill>
                  <a:srgbClr val="C7DBE7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C7DBE7"/>
                </a:solidFill>
                <a:latin typeface="Arial"/>
                <a:cs typeface="Arial"/>
              </a:rPr>
              <a:t>experiment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2635" y="1292225"/>
            <a:ext cx="23837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Same data, </a:t>
            </a:r>
            <a:r>
              <a:rPr sz="1500" spc="-5" dirty="0">
                <a:solidFill>
                  <a:srgbClr val="D59D6F"/>
                </a:solidFill>
                <a:latin typeface="Arial"/>
                <a:cs typeface="Arial"/>
              </a:rPr>
              <a:t>different</a:t>
            </a:r>
            <a:r>
              <a:rPr sz="1500" spc="-80" dirty="0">
                <a:solidFill>
                  <a:srgbClr val="D59D6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display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0175" y="6311258"/>
            <a:ext cx="19215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slides:</a:t>
            </a:r>
            <a:r>
              <a:rPr sz="1000" spc="-3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875" y="1095390"/>
            <a:ext cx="7595158" cy="5063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61614" y="311150"/>
            <a:ext cx="532574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A2D3DA"/>
                </a:solidFill>
              </a:rPr>
              <a:t>Probability of</a:t>
            </a:r>
            <a:r>
              <a:rPr sz="4100" spc="-80" dirty="0">
                <a:solidFill>
                  <a:srgbClr val="A2D3DA"/>
                </a:solidFill>
              </a:rPr>
              <a:t> </a:t>
            </a:r>
            <a:r>
              <a:rPr sz="4100" spc="10" dirty="0">
                <a:solidFill>
                  <a:srgbClr val="A2D3DA"/>
                </a:solidFill>
              </a:rPr>
              <a:t>detection</a:t>
            </a:r>
            <a:endParaRPr sz="4100"/>
          </a:p>
        </p:txBody>
      </p:sp>
      <p:sp>
        <p:nvSpPr>
          <p:cNvPr id="7" name="object 7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175" y="6311258"/>
            <a:ext cx="19215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slides:</a:t>
            </a:r>
            <a:r>
              <a:rPr sz="1000" spc="-3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500" y="1181099"/>
            <a:ext cx="6751289" cy="4497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74555" y="311150"/>
            <a:ext cx="549973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4E2007"/>
                </a:solidFill>
              </a:rPr>
              <a:t>Australian Cancer</a:t>
            </a:r>
            <a:r>
              <a:rPr sz="4100" spc="-60" dirty="0">
                <a:solidFill>
                  <a:srgbClr val="4E2007"/>
                </a:solidFill>
              </a:rPr>
              <a:t> </a:t>
            </a:r>
            <a:r>
              <a:rPr sz="4100" spc="10" dirty="0">
                <a:solidFill>
                  <a:srgbClr val="4E2007"/>
                </a:solidFill>
              </a:rPr>
              <a:t>Atlas</a:t>
            </a:r>
            <a:endParaRPr sz="4100"/>
          </a:p>
        </p:txBody>
      </p:sp>
      <p:sp>
        <p:nvSpPr>
          <p:cNvPr id="7" name="object 7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175" y="6311258"/>
            <a:ext cx="19215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slides:</a:t>
            </a:r>
            <a:r>
              <a:rPr sz="1000" spc="-3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3075" y="311150"/>
            <a:ext cx="270446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4E2007"/>
                </a:solidFill>
              </a:rPr>
              <a:t>References</a:t>
            </a:r>
            <a:endParaRPr sz="4100"/>
          </a:p>
        </p:txBody>
      </p:sp>
      <p:sp>
        <p:nvSpPr>
          <p:cNvPr id="5" name="object 5"/>
          <p:cNvSpPr txBox="1"/>
          <p:nvPr/>
        </p:nvSpPr>
        <p:spPr>
          <a:xfrm>
            <a:off x="644525" y="1292225"/>
            <a:ext cx="7468234" cy="507365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22250" marR="163830" indent="-209550">
              <a:lnSpc>
                <a:spcPts val="1730"/>
              </a:lnSpc>
              <a:spcBef>
                <a:spcPts val="215"/>
              </a:spcBef>
              <a:buAutoNum type="arabicPeriod"/>
              <a:tabLst>
                <a:tab pos="222250" algn="l"/>
              </a:tabLst>
            </a:pPr>
            <a:r>
              <a:rPr sz="1500" dirty="0">
                <a:latin typeface="Arial"/>
                <a:cs typeface="Arial"/>
              </a:rPr>
              <a:t>Dougenik JA, Chrisman NR, Niemeyer DR. An Algorithm to Construct Continuous  Area Cartograms. The Professional Geographer 1985;37:75–81.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doi:10.1111/j.0033-  </a:t>
            </a:r>
            <a:r>
              <a:rPr sz="1500" dirty="0">
                <a:latin typeface="Arial"/>
                <a:cs typeface="Arial"/>
              </a:rPr>
              <a:t>0124.1985.00075.x.</a:t>
            </a:r>
            <a:endParaRPr sz="1500">
              <a:latin typeface="Arial"/>
              <a:cs typeface="Arial"/>
            </a:endParaRPr>
          </a:p>
          <a:p>
            <a:pPr marL="222250" indent="-209550">
              <a:lnSpc>
                <a:spcPts val="1630"/>
              </a:lnSpc>
              <a:buAutoNum type="arabicPeriod"/>
              <a:tabLst>
                <a:tab pos="222250" algn="l"/>
              </a:tabLst>
            </a:pPr>
            <a:r>
              <a:rPr sz="1500" dirty="0">
                <a:latin typeface="Arial"/>
                <a:cs typeface="Arial"/>
              </a:rPr>
              <a:t>Olson JM. Noncontiguous Area Cartograms. The Professional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Geographer</a:t>
            </a:r>
            <a:endParaRPr sz="1500">
              <a:latin typeface="Arial"/>
              <a:cs typeface="Arial"/>
            </a:endParaRPr>
          </a:p>
          <a:p>
            <a:pPr marL="222250">
              <a:lnSpc>
                <a:spcPts val="1725"/>
              </a:lnSpc>
            </a:pPr>
            <a:r>
              <a:rPr sz="1500" dirty="0">
                <a:latin typeface="Arial"/>
                <a:cs typeface="Arial"/>
              </a:rPr>
              <a:t>1976;28:371–80.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doi:10.1111/j.0033-0124.1976.00371.x.</a:t>
            </a:r>
            <a:endParaRPr sz="1500">
              <a:latin typeface="Arial"/>
              <a:cs typeface="Arial"/>
            </a:endParaRPr>
          </a:p>
          <a:p>
            <a:pPr marL="222250" marR="38100" indent="-209550">
              <a:lnSpc>
                <a:spcPts val="1730"/>
              </a:lnSpc>
              <a:spcBef>
                <a:spcPts val="80"/>
              </a:spcBef>
              <a:buAutoNum type="arabicPeriod" startAt="3"/>
              <a:tabLst>
                <a:tab pos="222250" algn="l"/>
              </a:tabLst>
            </a:pPr>
            <a:r>
              <a:rPr sz="1500" dirty="0">
                <a:latin typeface="Arial"/>
                <a:cs typeface="Arial"/>
              </a:rPr>
              <a:t>Dorling D. Area Cartograms: Their Use and Creation. In:. Concepts and techniques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  modern geography (catmog), vol. 59, </a:t>
            </a:r>
            <a:r>
              <a:rPr sz="1500" spc="-25" dirty="0">
                <a:latin typeface="Arial"/>
                <a:cs typeface="Arial"/>
              </a:rPr>
              <a:t>2011, </a:t>
            </a:r>
            <a:r>
              <a:rPr sz="1500" dirty="0">
                <a:latin typeface="Arial"/>
                <a:cs typeface="Arial"/>
              </a:rPr>
              <a:t>pp. 252–60.  doi:10.1002/9780470979587.ch33.</a:t>
            </a:r>
            <a:endParaRPr sz="1500">
              <a:latin typeface="Arial"/>
              <a:cs typeface="Arial"/>
            </a:endParaRPr>
          </a:p>
          <a:p>
            <a:pPr marL="222250" indent="-209550">
              <a:lnSpc>
                <a:spcPts val="1630"/>
              </a:lnSpc>
              <a:buAutoNum type="arabicPeriod" startAt="3"/>
              <a:tabLst>
                <a:tab pos="222250" algn="l"/>
              </a:tabLst>
            </a:pPr>
            <a:r>
              <a:rPr sz="1500" dirty="0">
                <a:latin typeface="Arial"/>
                <a:cs typeface="Arial"/>
              </a:rPr>
              <a:t>Buja, A., D. Cook, and D. Swayne. (1999). “Inference for Data </a:t>
            </a:r>
            <a:r>
              <a:rPr sz="1500" spc="-5" dirty="0">
                <a:latin typeface="Arial"/>
                <a:cs typeface="Arial"/>
              </a:rPr>
              <a:t>Visualization.” </a:t>
            </a:r>
            <a:r>
              <a:rPr sz="1500" dirty="0">
                <a:latin typeface="Arial"/>
                <a:cs typeface="Arial"/>
              </a:rPr>
              <a:t>In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45" dirty="0">
                <a:latin typeface="Arial"/>
                <a:cs typeface="Arial"/>
              </a:rPr>
              <a:t>Talk</a:t>
            </a:r>
            <a:endParaRPr sz="1500">
              <a:latin typeface="Arial"/>
              <a:cs typeface="Arial"/>
            </a:endParaRPr>
          </a:p>
          <a:p>
            <a:pPr marL="222250" marR="31115">
              <a:lnSpc>
                <a:spcPts val="1730"/>
              </a:lnSpc>
              <a:spcBef>
                <a:spcPts val="75"/>
              </a:spcBef>
            </a:pPr>
            <a:r>
              <a:rPr sz="1500" dirty="0">
                <a:latin typeface="Arial"/>
                <a:cs typeface="Arial"/>
              </a:rPr>
              <a:t>given at Joint Statistical Meetings. Baltimore, Maryland. Accessed </a:t>
            </a:r>
            <a:r>
              <a:rPr sz="1500" spc="-60" dirty="0">
                <a:latin typeface="Arial"/>
                <a:cs typeface="Arial"/>
              </a:rPr>
              <a:t>11 </a:t>
            </a:r>
            <a:r>
              <a:rPr sz="1500" dirty="0">
                <a:latin typeface="Arial"/>
                <a:cs typeface="Arial"/>
              </a:rPr>
              <a:t>November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2019  from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D59D6F"/>
                </a:solidFill>
                <a:latin typeface="Arial"/>
                <a:cs typeface="Arial"/>
                <a:hlinkClick r:id="rId2"/>
              </a:rPr>
              <a:t>http://www-stat.wharton.upenn.edu/~buja/PAPERS/visual-inference.pdf</a:t>
            </a:r>
            <a:r>
              <a:rPr sz="1500" spc="-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 marL="222250" indent="-209550">
              <a:lnSpc>
                <a:spcPts val="1635"/>
              </a:lnSpc>
              <a:buAutoNum type="arabicPeriod" startAt="5"/>
              <a:tabLst>
                <a:tab pos="222250" algn="l"/>
              </a:tabLst>
            </a:pPr>
            <a:r>
              <a:rPr sz="1500" dirty="0">
                <a:latin typeface="Arial"/>
                <a:cs typeface="Arial"/>
              </a:rPr>
              <a:t>Pebesma, E., 2018. Simple Features for R: Standardized Support for Spatial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Vector</a:t>
            </a:r>
            <a:endParaRPr sz="1500">
              <a:latin typeface="Arial"/>
              <a:cs typeface="Arial"/>
            </a:endParaRPr>
          </a:p>
          <a:p>
            <a:pPr marL="222250">
              <a:lnSpc>
                <a:spcPts val="1725"/>
              </a:lnSpc>
            </a:pPr>
            <a:r>
              <a:rPr sz="1500" dirty="0">
                <a:latin typeface="Arial"/>
                <a:cs typeface="Arial"/>
              </a:rPr>
              <a:t>Data. The R Journal 10 (1), 439-446,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D59D6F"/>
                </a:solidFill>
                <a:latin typeface="Arial"/>
                <a:cs typeface="Arial"/>
                <a:hlinkClick r:id="rId3"/>
              </a:rPr>
              <a:t>https://doi.org/10.32614/RJ-2018-009</a:t>
            </a:r>
            <a:endParaRPr sz="1500">
              <a:latin typeface="Arial"/>
              <a:cs typeface="Arial"/>
            </a:endParaRPr>
          </a:p>
          <a:p>
            <a:pPr marL="222250" marR="76835" indent="-209550">
              <a:lnSpc>
                <a:spcPts val="1730"/>
              </a:lnSpc>
              <a:spcBef>
                <a:spcPts val="80"/>
              </a:spcBef>
              <a:buAutoNum type="arabicPeriod" startAt="6"/>
              <a:tabLst>
                <a:tab pos="222250" algn="l"/>
              </a:tabLst>
            </a:pPr>
            <a:r>
              <a:rPr sz="1500" dirty="0">
                <a:latin typeface="Arial"/>
                <a:cs typeface="Arial"/>
              </a:rPr>
              <a:t>H. Wickham. ggplot2: Elegant Graphics for Data Analysis. </a:t>
            </a:r>
            <a:r>
              <a:rPr sz="1500" spc="-10" dirty="0">
                <a:latin typeface="Arial"/>
                <a:cs typeface="Arial"/>
              </a:rPr>
              <a:t>Springer-Verlag </a:t>
            </a:r>
            <a:r>
              <a:rPr sz="1500" dirty="0">
                <a:latin typeface="Arial"/>
                <a:cs typeface="Arial"/>
              </a:rPr>
              <a:t>New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-30" dirty="0">
                <a:latin typeface="Arial"/>
                <a:cs typeface="Arial"/>
              </a:rPr>
              <a:t>York,  </a:t>
            </a:r>
            <a:r>
              <a:rPr sz="1500" dirty="0">
                <a:latin typeface="Arial"/>
                <a:cs typeface="Arial"/>
              </a:rPr>
              <a:t>2016.</a:t>
            </a:r>
            <a:endParaRPr sz="1500">
              <a:latin typeface="Arial"/>
              <a:cs typeface="Arial"/>
            </a:endParaRPr>
          </a:p>
          <a:p>
            <a:pPr marL="222250" indent="-209550">
              <a:lnSpc>
                <a:spcPts val="1635"/>
              </a:lnSpc>
              <a:buAutoNum type="arabicPeriod" startAt="6"/>
              <a:tabLst>
                <a:tab pos="222250" algn="l"/>
              </a:tabLst>
            </a:pPr>
            <a:r>
              <a:rPr sz="1500" dirty="0">
                <a:latin typeface="Arial"/>
                <a:cs typeface="Arial"/>
              </a:rPr>
              <a:t>Hadley Wickham (2017). tidyverse: Easily Install and Load the </a:t>
            </a:r>
            <a:r>
              <a:rPr sz="1500" spc="-5" dirty="0">
                <a:latin typeface="Arial"/>
                <a:cs typeface="Arial"/>
              </a:rPr>
              <a:t>'Tidyverse'. </a:t>
            </a:r>
            <a:r>
              <a:rPr sz="1500" dirty="0">
                <a:latin typeface="Arial"/>
                <a:cs typeface="Arial"/>
              </a:rPr>
              <a:t>R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package</a:t>
            </a:r>
            <a:endParaRPr sz="1500">
              <a:latin typeface="Arial"/>
              <a:cs typeface="Arial"/>
            </a:endParaRPr>
          </a:p>
          <a:p>
            <a:pPr marL="222250">
              <a:lnSpc>
                <a:spcPts val="1725"/>
              </a:lnSpc>
            </a:pPr>
            <a:r>
              <a:rPr sz="1500" dirty="0">
                <a:latin typeface="Arial"/>
                <a:cs typeface="Arial"/>
              </a:rPr>
              <a:t>version 1.2.1.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D59D6F"/>
                </a:solidFill>
                <a:latin typeface="Arial"/>
                <a:cs typeface="Arial"/>
                <a:hlinkClick r:id="rId4"/>
              </a:rPr>
              <a:t>https://CRAN.R-project.org/package=tidyverse</a:t>
            </a:r>
            <a:endParaRPr sz="1500">
              <a:latin typeface="Arial"/>
              <a:cs typeface="Arial"/>
            </a:endParaRPr>
          </a:p>
          <a:p>
            <a:pPr marL="222250" marR="5715" indent="-209550">
              <a:lnSpc>
                <a:spcPts val="1730"/>
              </a:lnSpc>
              <a:spcBef>
                <a:spcPts val="80"/>
              </a:spcBef>
              <a:buAutoNum type="arabicPeriod" startAt="8"/>
              <a:tabLst>
                <a:tab pos="222250" algn="l"/>
              </a:tabLst>
            </a:pPr>
            <a:r>
              <a:rPr sz="1500" dirty="0">
                <a:latin typeface="Arial"/>
                <a:cs typeface="Arial"/>
              </a:rPr>
              <a:t>JJ Allaire and </a:t>
            </a:r>
            <a:r>
              <a:rPr sz="1500" spc="-15" dirty="0">
                <a:latin typeface="Arial"/>
                <a:cs typeface="Arial"/>
              </a:rPr>
              <a:t>Yihui </a:t>
            </a:r>
            <a:r>
              <a:rPr sz="1500" dirty="0">
                <a:latin typeface="Arial"/>
                <a:cs typeface="Arial"/>
              </a:rPr>
              <a:t>Xie and Jonathan McPherson and Javier Luraschi and Kevin  Ushey and Aron Atkins and Hadley Wickham and Joe Cheng and Winston Chang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and  Richard Iannone (2019). rmarkdown: Dynamic Documents for R. R package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version</a:t>
            </a:r>
            <a:endParaRPr sz="1500">
              <a:latin typeface="Arial"/>
              <a:cs typeface="Arial"/>
            </a:endParaRPr>
          </a:p>
          <a:p>
            <a:pPr marL="222250">
              <a:lnSpc>
                <a:spcPts val="1630"/>
              </a:lnSpc>
            </a:pPr>
            <a:r>
              <a:rPr sz="1500" dirty="0">
                <a:latin typeface="Arial"/>
                <a:cs typeface="Arial"/>
              </a:rPr>
              <a:t>1.16. URL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D59D6F"/>
                </a:solidFill>
                <a:latin typeface="Arial"/>
                <a:cs typeface="Arial"/>
                <a:hlinkClick r:id="rId5"/>
              </a:rPr>
              <a:t>https://rmarkdown.rstudio.com</a:t>
            </a:r>
            <a:r>
              <a:rPr sz="1500" spc="-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 marL="222250" marR="5080" indent="-209550">
              <a:lnSpc>
                <a:spcPts val="1720"/>
              </a:lnSpc>
              <a:spcBef>
                <a:spcPts val="85"/>
              </a:spcBef>
            </a:pPr>
            <a:r>
              <a:rPr sz="1500" spc="-5" dirty="0">
                <a:latin typeface="Arial"/>
                <a:cs typeface="Arial"/>
              </a:rPr>
              <a:t>9. </a:t>
            </a:r>
            <a:r>
              <a:rPr sz="1500" dirty="0">
                <a:latin typeface="Arial"/>
                <a:cs typeface="Arial"/>
              </a:rPr>
              <a:t>Stephanie Kobakian and Dianne Cook (2019). sugarbag: Create </a:t>
            </a:r>
            <a:r>
              <a:rPr sz="1500" spc="-20" dirty="0">
                <a:latin typeface="Arial"/>
                <a:cs typeface="Arial"/>
              </a:rPr>
              <a:t>Tessellated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Hexagon  Maps. R package version 0.1.1.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D59D6F"/>
                </a:solidFill>
                <a:latin typeface="Arial"/>
                <a:cs typeface="Arial"/>
                <a:hlinkClick r:id="rId6"/>
              </a:rPr>
              <a:t>https://CRAN.R-project.org/package=sugarbag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175" y="6311258"/>
            <a:ext cx="19215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slides:</a:t>
            </a:r>
            <a:r>
              <a:rPr sz="1000" spc="-3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199"/>
            <a:ext cx="8543925" cy="6334760"/>
          </a:xfrm>
          <a:custGeom>
            <a:avLst/>
            <a:gdLst/>
            <a:ahLst/>
            <a:cxnLst/>
            <a:rect l="l" t="t" r="r" b="b"/>
            <a:pathLst>
              <a:path w="8543925" h="6334760">
                <a:moveTo>
                  <a:pt x="0" y="6334759"/>
                </a:moveTo>
                <a:lnTo>
                  <a:pt x="8543925" y="6334759"/>
                </a:lnTo>
                <a:lnTo>
                  <a:pt x="8543925" y="0"/>
                </a:lnTo>
                <a:lnTo>
                  <a:pt x="0" y="0"/>
                </a:lnTo>
                <a:lnTo>
                  <a:pt x="0" y="6334759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199"/>
            <a:ext cx="104775" cy="6334760"/>
          </a:xfrm>
          <a:custGeom>
            <a:avLst/>
            <a:gdLst/>
            <a:ahLst/>
            <a:cxnLst/>
            <a:rect l="l" t="t" r="r" b="b"/>
            <a:pathLst>
              <a:path w="104775" h="6334760">
                <a:moveTo>
                  <a:pt x="0" y="0"/>
                </a:moveTo>
                <a:lnTo>
                  <a:pt x="104775" y="0"/>
                </a:lnTo>
                <a:lnTo>
                  <a:pt x="104775" y="6334759"/>
                </a:lnTo>
                <a:lnTo>
                  <a:pt x="0" y="6334759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15802" y="930275"/>
            <a:ext cx="2617470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4E2007"/>
                </a:solidFill>
              </a:rPr>
              <a:t>Thank</a:t>
            </a:r>
            <a:r>
              <a:rPr sz="4100" spc="-65" dirty="0">
                <a:solidFill>
                  <a:srgbClr val="4E2007"/>
                </a:solidFill>
              </a:rPr>
              <a:t> </a:t>
            </a:r>
            <a:r>
              <a:rPr sz="4100" spc="10" dirty="0">
                <a:solidFill>
                  <a:srgbClr val="4E2007"/>
                </a:solidFill>
              </a:rPr>
              <a:t>you!</a:t>
            </a:r>
            <a:endParaRPr sz="41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6350" marR="5080" algn="ctr">
              <a:lnSpc>
                <a:spcPts val="3000"/>
              </a:lnSpc>
              <a:spcBef>
                <a:spcPts val="325"/>
              </a:spcBef>
            </a:pPr>
            <a:r>
              <a:rPr spc="10" dirty="0"/>
              <a:t>DProf. Kerrie Mengersen, Dr Earl Duncan, Prof.</a:t>
            </a:r>
            <a:r>
              <a:rPr spc="-35" dirty="0"/>
              <a:t> </a:t>
            </a:r>
            <a:r>
              <a:rPr spc="10" dirty="0"/>
              <a:t>Di  Cook</a:t>
            </a:r>
          </a:p>
          <a:p>
            <a:pPr algn="ctr">
              <a:lnSpc>
                <a:spcPct val="100000"/>
              </a:lnSpc>
              <a:spcBef>
                <a:spcPts val="2425"/>
              </a:spcBef>
            </a:pPr>
            <a:r>
              <a:rPr spc="10" dirty="0"/>
              <a:t>created with xaringan</a:t>
            </a:r>
            <a:r>
              <a:rPr spc="-15" dirty="0"/>
              <a:t> </a:t>
            </a:r>
            <a:r>
              <a:rPr spc="459" dirty="0"/>
              <a:t></a:t>
            </a:r>
          </a:p>
          <a:p>
            <a:pPr algn="ctr">
              <a:lnSpc>
                <a:spcPct val="100000"/>
              </a:lnSpc>
              <a:spcBef>
                <a:spcPts val="2505"/>
              </a:spcBef>
            </a:pPr>
            <a:r>
              <a:rPr spc="10" dirty="0"/>
              <a:t>scripts and data available </a:t>
            </a:r>
            <a:r>
              <a:rPr spc="790" dirty="0"/>
              <a:t></a:t>
            </a:r>
            <a:r>
              <a:rPr spc="-30" dirty="0"/>
              <a:t> </a:t>
            </a:r>
            <a:r>
              <a:rPr b="1" spc="10" dirty="0">
                <a:solidFill>
                  <a:srgbClr val="D59D6F"/>
                </a:solidFill>
                <a:latin typeface="Arial"/>
                <a:cs typeface="Arial"/>
                <a:hlinkClick r:id="rId2"/>
              </a:rPr>
              <a:t>srkobakian</a:t>
            </a:r>
          </a:p>
          <a:p>
            <a:pPr algn="ctr">
              <a:lnSpc>
                <a:spcPct val="100000"/>
              </a:lnSpc>
              <a:spcBef>
                <a:spcPts val="2505"/>
              </a:spcBef>
            </a:pPr>
            <a:r>
              <a:rPr spc="5" dirty="0"/>
              <a:t>title </a:t>
            </a:r>
            <a:r>
              <a:rPr spc="10" dirty="0"/>
              <a:t>slide image</a:t>
            </a:r>
            <a:r>
              <a:rPr spc="-15" dirty="0"/>
              <a:t> </a:t>
            </a:r>
            <a:r>
              <a:rPr b="1" spc="15" dirty="0">
                <a:solidFill>
                  <a:srgbClr val="D59D6F"/>
                </a:solidFill>
                <a:latin typeface="Arial"/>
                <a:cs typeface="Arial"/>
                <a:hlinkClick r:id="rId3"/>
              </a:rPr>
              <a:t>NASA/EarthKAM</a:t>
            </a:r>
          </a:p>
        </p:txBody>
      </p:sp>
      <p:sp>
        <p:nvSpPr>
          <p:cNvPr id="6" name="object 6"/>
          <p:cNvSpPr/>
          <p:nvPr/>
        </p:nvSpPr>
        <p:spPr>
          <a:xfrm>
            <a:off x="4896145" y="5186362"/>
            <a:ext cx="190500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35980" y="5149850"/>
            <a:ext cx="357695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4E2007"/>
                </a:solidFill>
                <a:latin typeface="Arial"/>
                <a:cs typeface="Arial"/>
              </a:rPr>
              <a:t>This work is under licensed </a:t>
            </a:r>
            <a:r>
              <a:rPr sz="1500" spc="434" dirty="0">
                <a:latin typeface="Arial"/>
                <a:cs typeface="Arial"/>
                <a:hlinkClick r:id="rId5"/>
              </a:rPr>
              <a:t></a:t>
            </a:r>
            <a:r>
              <a:rPr sz="1500" spc="-35" dirty="0">
                <a:latin typeface="Arial"/>
                <a:cs typeface="Arial"/>
                <a:hlinkClick r:id="rId5"/>
              </a:rPr>
              <a:t> </a:t>
            </a:r>
            <a:r>
              <a:rPr sz="1500" b="1" spc="-20" dirty="0">
                <a:solidFill>
                  <a:srgbClr val="D59D6F"/>
                </a:solidFill>
                <a:latin typeface="Arial"/>
                <a:cs typeface="Arial"/>
                <a:hlinkClick r:id="rId5"/>
              </a:rPr>
              <a:t>BY-NC </a:t>
            </a:r>
            <a:r>
              <a:rPr sz="1500" b="1" spc="-114" dirty="0">
                <a:solidFill>
                  <a:srgbClr val="D59D6F"/>
                </a:solidFill>
                <a:latin typeface="Arial"/>
                <a:cs typeface="Arial"/>
                <a:hlinkClick r:id="rId5"/>
              </a:rPr>
              <a:t>4.0</a:t>
            </a:r>
            <a:r>
              <a:rPr sz="1500" spc="-114" dirty="0">
                <a:solidFill>
                  <a:srgbClr val="4E2007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0"/>
            <a:ext cx="8439150" cy="4533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334760"/>
          </a:xfrm>
          <a:custGeom>
            <a:avLst/>
            <a:gdLst/>
            <a:ahLst/>
            <a:cxnLst/>
            <a:rect l="l" t="t" r="r" b="b"/>
            <a:pathLst>
              <a:path w="104775" h="6334760">
                <a:moveTo>
                  <a:pt x="0" y="0"/>
                </a:moveTo>
                <a:lnTo>
                  <a:pt x="104775" y="0"/>
                </a:lnTo>
                <a:lnTo>
                  <a:pt x="104775" y="6334759"/>
                </a:lnTo>
                <a:lnTo>
                  <a:pt x="0" y="6334759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44905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3925" y="76199"/>
            <a:ext cx="104775" cy="6334125"/>
          </a:xfrm>
          <a:custGeom>
            <a:avLst/>
            <a:gdLst/>
            <a:ahLst/>
            <a:cxnLst/>
            <a:rect l="l" t="t" r="r" b="b"/>
            <a:pathLst>
              <a:path w="104775" h="6334125">
                <a:moveTo>
                  <a:pt x="104775" y="6334125"/>
                </a:moveTo>
                <a:lnTo>
                  <a:pt x="0" y="6334125"/>
                </a:lnTo>
                <a:lnTo>
                  <a:pt x="0" y="0"/>
                </a:lnTo>
                <a:lnTo>
                  <a:pt x="104775" y="0"/>
                </a:lnTo>
                <a:lnTo>
                  <a:pt x="104775" y="63341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28606" y="4549775"/>
            <a:ext cx="499173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985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Liver: Red and orange areas in North</a:t>
            </a:r>
            <a:r>
              <a:rPr sz="1500" spc="-55" dirty="0">
                <a:solidFill>
                  <a:srgbClr val="D59D6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Queensland</a:t>
            </a:r>
            <a:endParaRPr sz="1500">
              <a:latin typeface="Arial"/>
              <a:cs typeface="Arial"/>
            </a:endParaRPr>
          </a:p>
          <a:p>
            <a:pPr marL="324485" marR="316865" indent="645795">
              <a:lnSpc>
                <a:spcPct val="179200"/>
              </a:lnSpc>
            </a:pP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Liver: Most of the South East is blue  Melanoma: Red and orange areas around</a:t>
            </a:r>
            <a:r>
              <a:rPr sz="1500" spc="-105" dirty="0">
                <a:solidFill>
                  <a:srgbClr val="D59D6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Brisbane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Melanoma: Most of the country is blue, except</a:t>
            </a:r>
            <a:r>
              <a:rPr sz="1500" spc="-105" dirty="0">
                <a:solidFill>
                  <a:srgbClr val="D59D6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D59D6F"/>
                </a:solidFill>
                <a:latin typeface="Arial"/>
                <a:cs typeface="Arial"/>
              </a:rPr>
              <a:t>Queensland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875" y="1266840"/>
            <a:ext cx="7595158" cy="3960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22753" y="311150"/>
            <a:ext cx="3403600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4E2007"/>
                </a:solidFill>
              </a:rPr>
              <a:t>Global</a:t>
            </a:r>
            <a:r>
              <a:rPr sz="4100" spc="-65" dirty="0">
                <a:solidFill>
                  <a:srgbClr val="4E2007"/>
                </a:solidFill>
              </a:rPr>
              <a:t> </a:t>
            </a:r>
            <a:r>
              <a:rPr sz="4100" spc="10" dirty="0">
                <a:solidFill>
                  <a:srgbClr val="4E2007"/>
                </a:solidFill>
              </a:rPr>
              <a:t>Atlases</a:t>
            </a:r>
            <a:endParaRPr sz="4100"/>
          </a:p>
        </p:txBody>
      </p:sp>
      <p:sp>
        <p:nvSpPr>
          <p:cNvPr id="7" name="object 7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175" y="6299231"/>
            <a:ext cx="19215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slides:</a:t>
            </a:r>
            <a:r>
              <a:rPr sz="1000" spc="-3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199"/>
            <a:ext cx="8543925" cy="6334760"/>
          </a:xfrm>
          <a:custGeom>
            <a:avLst/>
            <a:gdLst/>
            <a:ahLst/>
            <a:cxnLst/>
            <a:rect l="l" t="t" r="r" b="b"/>
            <a:pathLst>
              <a:path w="8543925" h="6334760">
                <a:moveTo>
                  <a:pt x="0" y="6334759"/>
                </a:moveTo>
                <a:lnTo>
                  <a:pt x="8543925" y="6334759"/>
                </a:lnTo>
                <a:lnTo>
                  <a:pt x="8543925" y="0"/>
                </a:lnTo>
                <a:lnTo>
                  <a:pt x="0" y="0"/>
                </a:lnTo>
                <a:lnTo>
                  <a:pt x="0" y="6334759"/>
                </a:lnTo>
                <a:close/>
              </a:path>
            </a:pathLst>
          </a:custGeom>
          <a:solidFill>
            <a:srgbClr val="4B3D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3875" y="1038209"/>
            <a:ext cx="7595158" cy="5260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76199"/>
            <a:ext cx="104775" cy="6334760"/>
          </a:xfrm>
          <a:custGeom>
            <a:avLst/>
            <a:gdLst/>
            <a:ahLst/>
            <a:cxnLst/>
            <a:rect l="l" t="t" r="r" b="b"/>
            <a:pathLst>
              <a:path w="104775" h="6334760">
                <a:moveTo>
                  <a:pt x="0" y="0"/>
                </a:moveTo>
                <a:lnTo>
                  <a:pt x="104775" y="0"/>
                </a:lnTo>
                <a:lnTo>
                  <a:pt x="104775" y="6334759"/>
                </a:lnTo>
                <a:lnTo>
                  <a:pt x="0" y="6334759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44905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3925" y="76199"/>
            <a:ext cx="104775" cy="6334125"/>
          </a:xfrm>
          <a:custGeom>
            <a:avLst/>
            <a:gdLst/>
            <a:ahLst/>
            <a:cxnLst/>
            <a:rect l="l" t="t" r="r" b="b"/>
            <a:pathLst>
              <a:path w="104775" h="6334125">
                <a:moveTo>
                  <a:pt x="104775" y="6334125"/>
                </a:moveTo>
                <a:lnTo>
                  <a:pt x="0" y="6334125"/>
                </a:lnTo>
                <a:lnTo>
                  <a:pt x="0" y="0"/>
                </a:lnTo>
                <a:lnTo>
                  <a:pt x="104775" y="0"/>
                </a:lnTo>
                <a:lnTo>
                  <a:pt x="104775" y="63341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1909" y="311150"/>
            <a:ext cx="7305040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A2D3DA"/>
                </a:solidFill>
              </a:rPr>
              <a:t>Alternative displays of</a:t>
            </a:r>
            <a:r>
              <a:rPr sz="4100" spc="-80" dirty="0">
                <a:solidFill>
                  <a:srgbClr val="A2D3DA"/>
                </a:solidFill>
              </a:rPr>
              <a:t> </a:t>
            </a:r>
            <a:r>
              <a:rPr sz="4100" spc="10" dirty="0">
                <a:solidFill>
                  <a:srgbClr val="A2D3DA"/>
                </a:solidFill>
              </a:rPr>
              <a:t>Australia</a:t>
            </a:r>
            <a:endParaRPr sz="4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199"/>
            <a:ext cx="104775" cy="6334760"/>
          </a:xfrm>
          <a:custGeom>
            <a:avLst/>
            <a:gdLst/>
            <a:ahLst/>
            <a:cxnLst/>
            <a:rect l="l" t="t" r="r" b="b"/>
            <a:pathLst>
              <a:path w="104775" h="6334760">
                <a:moveTo>
                  <a:pt x="0" y="0"/>
                </a:moveTo>
                <a:lnTo>
                  <a:pt x="104775" y="0"/>
                </a:lnTo>
                <a:lnTo>
                  <a:pt x="104775" y="6334759"/>
                </a:lnTo>
                <a:lnTo>
                  <a:pt x="0" y="6334759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4905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43925" y="76199"/>
            <a:ext cx="104775" cy="6334125"/>
          </a:xfrm>
          <a:custGeom>
            <a:avLst/>
            <a:gdLst/>
            <a:ahLst/>
            <a:cxnLst/>
            <a:rect l="l" t="t" r="r" b="b"/>
            <a:pathLst>
              <a:path w="104775" h="6334125">
                <a:moveTo>
                  <a:pt x="104775" y="6334125"/>
                </a:moveTo>
                <a:lnTo>
                  <a:pt x="0" y="6334125"/>
                </a:lnTo>
                <a:lnTo>
                  <a:pt x="0" y="0"/>
                </a:lnTo>
                <a:lnTo>
                  <a:pt x="104775" y="0"/>
                </a:lnTo>
                <a:lnTo>
                  <a:pt x="104775" y="63341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3075" y="311150"/>
            <a:ext cx="1189990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4E2007"/>
                </a:solidFill>
              </a:rPr>
              <a:t>Aims</a:t>
            </a:r>
            <a:endParaRPr sz="4100"/>
          </a:p>
        </p:txBody>
      </p:sp>
      <p:sp>
        <p:nvSpPr>
          <p:cNvPr id="6" name="object 6"/>
          <p:cNvSpPr txBox="1"/>
          <p:nvPr/>
        </p:nvSpPr>
        <p:spPr>
          <a:xfrm>
            <a:off x="473075" y="1273175"/>
            <a:ext cx="7571105" cy="3235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10" dirty="0">
                <a:solidFill>
                  <a:srgbClr val="4E2007"/>
                </a:solidFill>
                <a:latin typeface="Arial"/>
                <a:cs typeface="Arial"/>
              </a:rPr>
              <a:t>1: Hexagon </a:t>
            </a:r>
            <a:r>
              <a:rPr sz="3350" spc="5" dirty="0">
                <a:solidFill>
                  <a:srgbClr val="4E2007"/>
                </a:solidFill>
                <a:latin typeface="Arial"/>
                <a:cs typeface="Arial"/>
              </a:rPr>
              <a:t>tile </a:t>
            </a:r>
            <a:r>
              <a:rPr sz="3350" spc="10" dirty="0">
                <a:solidFill>
                  <a:srgbClr val="4E2007"/>
                </a:solidFill>
                <a:latin typeface="Arial"/>
                <a:cs typeface="Arial"/>
              </a:rPr>
              <a:t>maps: an</a:t>
            </a:r>
            <a:r>
              <a:rPr sz="3350" spc="-20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3350" spc="10" dirty="0">
                <a:solidFill>
                  <a:srgbClr val="4E2007"/>
                </a:solidFill>
                <a:latin typeface="Arial"/>
                <a:cs typeface="Arial"/>
              </a:rPr>
              <a:t>algorithm</a:t>
            </a:r>
            <a:endParaRPr sz="3350">
              <a:latin typeface="Arial"/>
              <a:cs typeface="Arial"/>
            </a:endParaRPr>
          </a:p>
          <a:p>
            <a:pPr marL="12700" marR="20955">
              <a:lnSpc>
                <a:spcPts val="3900"/>
              </a:lnSpc>
              <a:spcBef>
                <a:spcPts val="2960"/>
              </a:spcBef>
            </a:pPr>
            <a:r>
              <a:rPr sz="3350" spc="10" dirty="0">
                <a:solidFill>
                  <a:srgbClr val="4E2007"/>
                </a:solidFill>
                <a:latin typeface="Arial"/>
                <a:cs typeface="Arial"/>
              </a:rPr>
              <a:t>2: Animation: connecting the</a:t>
            </a:r>
            <a:r>
              <a:rPr sz="3350" spc="-50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3350" spc="10" dirty="0">
                <a:solidFill>
                  <a:srgbClr val="4E2007"/>
                </a:solidFill>
                <a:latin typeface="Arial"/>
                <a:cs typeface="Arial"/>
              </a:rPr>
              <a:t>choropleth  and hexagon </a:t>
            </a:r>
            <a:r>
              <a:rPr sz="3350" spc="5" dirty="0">
                <a:solidFill>
                  <a:srgbClr val="4E2007"/>
                </a:solidFill>
                <a:latin typeface="Arial"/>
                <a:cs typeface="Arial"/>
              </a:rPr>
              <a:t>tile</a:t>
            </a:r>
            <a:r>
              <a:rPr sz="3350" spc="-10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3350" spc="15" dirty="0">
                <a:solidFill>
                  <a:srgbClr val="4E2007"/>
                </a:solidFill>
                <a:latin typeface="Arial"/>
                <a:cs typeface="Arial"/>
              </a:rPr>
              <a:t>maps</a:t>
            </a:r>
            <a:endParaRPr sz="3350">
              <a:latin typeface="Arial"/>
              <a:cs typeface="Arial"/>
            </a:endParaRPr>
          </a:p>
          <a:p>
            <a:pPr marL="12700" marR="5080">
              <a:lnSpc>
                <a:spcPts val="3900"/>
              </a:lnSpc>
              <a:spcBef>
                <a:spcPts val="2775"/>
              </a:spcBef>
            </a:pPr>
            <a:r>
              <a:rPr sz="3350" spc="10" dirty="0">
                <a:solidFill>
                  <a:srgbClr val="4E2007"/>
                </a:solidFill>
                <a:latin typeface="Arial"/>
                <a:cs typeface="Arial"/>
              </a:rPr>
              <a:t>3: </a:t>
            </a:r>
            <a:r>
              <a:rPr sz="3350" spc="-85" dirty="0">
                <a:solidFill>
                  <a:srgbClr val="4E2007"/>
                </a:solidFill>
                <a:latin typeface="Arial"/>
                <a:cs typeface="Arial"/>
              </a:rPr>
              <a:t>Test </a:t>
            </a:r>
            <a:r>
              <a:rPr sz="3350" spc="10" dirty="0">
                <a:solidFill>
                  <a:srgbClr val="4E2007"/>
                </a:solidFill>
                <a:latin typeface="Arial"/>
                <a:cs typeface="Arial"/>
              </a:rPr>
              <a:t>the </a:t>
            </a:r>
            <a:r>
              <a:rPr sz="3350" spc="5" dirty="0">
                <a:solidFill>
                  <a:srgbClr val="4E2007"/>
                </a:solidFill>
                <a:latin typeface="Arial"/>
                <a:cs typeface="Arial"/>
              </a:rPr>
              <a:t>effectiveness: </a:t>
            </a:r>
            <a:r>
              <a:rPr sz="3350" spc="10" dirty="0">
                <a:solidFill>
                  <a:srgbClr val="4E2007"/>
                </a:solidFill>
                <a:latin typeface="Arial"/>
                <a:cs typeface="Arial"/>
              </a:rPr>
              <a:t>understanding  the hexagon </a:t>
            </a:r>
            <a:r>
              <a:rPr sz="3350" spc="5" dirty="0">
                <a:solidFill>
                  <a:srgbClr val="4E2007"/>
                </a:solidFill>
                <a:latin typeface="Arial"/>
                <a:cs typeface="Arial"/>
              </a:rPr>
              <a:t>tile </a:t>
            </a:r>
            <a:r>
              <a:rPr sz="3350" spc="15" dirty="0">
                <a:solidFill>
                  <a:srgbClr val="4E2007"/>
                </a:solidFill>
                <a:latin typeface="Arial"/>
                <a:cs typeface="Arial"/>
              </a:rPr>
              <a:t>map </a:t>
            </a:r>
            <a:r>
              <a:rPr sz="3350" spc="5" dirty="0">
                <a:solidFill>
                  <a:srgbClr val="4E2007"/>
                </a:solidFill>
                <a:latin typeface="Arial"/>
                <a:cs typeface="Arial"/>
              </a:rPr>
              <a:t>in</a:t>
            </a:r>
            <a:r>
              <a:rPr sz="3350" spc="-2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3350" spc="10" dirty="0">
                <a:solidFill>
                  <a:srgbClr val="4E2007"/>
                </a:solidFill>
                <a:latin typeface="Arial"/>
                <a:cs typeface="Arial"/>
              </a:rPr>
              <a:t>action</a:t>
            </a:r>
            <a:endParaRPr sz="3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5875" y="914399"/>
            <a:ext cx="5485363" cy="5485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53972" y="311150"/>
            <a:ext cx="614108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-40" dirty="0">
                <a:solidFill>
                  <a:srgbClr val="C7DBE7"/>
                </a:solidFill>
                <a:latin typeface="Arial"/>
                <a:cs typeface="Arial"/>
              </a:rPr>
              <a:t>Tasmania: </a:t>
            </a:r>
            <a:r>
              <a:rPr sz="4100" spc="10" dirty="0">
                <a:solidFill>
                  <a:srgbClr val="C7DBE7"/>
                </a:solidFill>
                <a:latin typeface="Arial"/>
                <a:cs typeface="Arial"/>
              </a:rPr>
              <a:t>98 </a:t>
            </a:r>
            <a:r>
              <a:rPr sz="4100" spc="15" dirty="0">
                <a:solidFill>
                  <a:srgbClr val="C7DBE7"/>
                </a:solidFill>
                <a:latin typeface="Arial"/>
                <a:cs typeface="Arial"/>
              </a:rPr>
              <a:t>SA2</a:t>
            </a:r>
            <a:r>
              <a:rPr sz="4100" spc="-15" dirty="0">
                <a:solidFill>
                  <a:srgbClr val="C7DBE7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C7DBE7"/>
                </a:solidFill>
                <a:latin typeface="Arial"/>
                <a:cs typeface="Arial"/>
              </a:rPr>
              <a:t>regions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1481" y="1273175"/>
            <a:ext cx="700595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10" dirty="0">
                <a:solidFill>
                  <a:srgbClr val="C7DBE7"/>
                </a:solidFill>
                <a:latin typeface="Arial"/>
                <a:cs typeface="Arial"/>
              </a:rPr>
              <a:t>What </a:t>
            </a:r>
            <a:r>
              <a:rPr sz="3350" spc="5" dirty="0">
                <a:solidFill>
                  <a:srgbClr val="C7DBE7"/>
                </a:solidFill>
                <a:latin typeface="Arial"/>
                <a:cs typeface="Arial"/>
              </a:rPr>
              <a:t>is this </a:t>
            </a:r>
            <a:r>
              <a:rPr sz="3350" spc="10" dirty="0">
                <a:solidFill>
                  <a:srgbClr val="C7DBE7"/>
                </a:solidFill>
                <a:latin typeface="Arial"/>
                <a:cs typeface="Arial"/>
              </a:rPr>
              <a:t>choropleth </a:t>
            </a:r>
            <a:r>
              <a:rPr sz="3350" spc="15" dirty="0">
                <a:solidFill>
                  <a:srgbClr val="C7DBE7"/>
                </a:solidFill>
                <a:latin typeface="Arial"/>
                <a:cs typeface="Arial"/>
              </a:rPr>
              <a:t>map</a:t>
            </a:r>
            <a:r>
              <a:rPr sz="3350" spc="-30" dirty="0">
                <a:solidFill>
                  <a:srgbClr val="C7DBE7"/>
                </a:solidFill>
                <a:latin typeface="Arial"/>
                <a:cs typeface="Arial"/>
              </a:rPr>
              <a:t> </a:t>
            </a:r>
            <a:r>
              <a:rPr sz="3350" spc="10" dirty="0">
                <a:solidFill>
                  <a:srgbClr val="C7DBE7"/>
                </a:solidFill>
                <a:latin typeface="Arial"/>
                <a:cs typeface="Arial"/>
              </a:rPr>
              <a:t>lacking?</a:t>
            </a:r>
            <a:endParaRPr sz="33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0175" y="6311258"/>
            <a:ext cx="19215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slides:</a:t>
            </a:r>
            <a:r>
              <a:rPr sz="1000" spc="-3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199"/>
            <a:ext cx="8543925" cy="6219825"/>
          </a:xfrm>
          <a:custGeom>
            <a:avLst/>
            <a:gdLst/>
            <a:ahLst/>
            <a:cxnLst/>
            <a:rect l="l" t="t" r="r" b="b"/>
            <a:pathLst>
              <a:path w="8543925" h="6219825">
                <a:moveTo>
                  <a:pt x="0" y="6219825"/>
                </a:moveTo>
                <a:lnTo>
                  <a:pt x="8543925" y="6219825"/>
                </a:lnTo>
                <a:lnTo>
                  <a:pt x="854392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033F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3875" y="1352549"/>
            <a:ext cx="7595158" cy="4914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8673" y="311150"/>
            <a:ext cx="483171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C7DBE7"/>
                </a:solidFill>
              </a:rPr>
              <a:t>Choosing a</a:t>
            </a:r>
            <a:r>
              <a:rPr sz="4100" spc="-45" dirty="0">
                <a:solidFill>
                  <a:srgbClr val="C7DBE7"/>
                </a:solidFill>
              </a:rPr>
              <a:t> </a:t>
            </a:r>
            <a:r>
              <a:rPr sz="4100" spc="10" dirty="0">
                <a:solidFill>
                  <a:srgbClr val="C7DBE7"/>
                </a:solidFill>
              </a:rPr>
              <a:t>hexagon</a:t>
            </a:r>
            <a:endParaRPr sz="4100"/>
          </a:p>
        </p:txBody>
      </p:sp>
      <p:sp>
        <p:nvSpPr>
          <p:cNvPr id="8" name="object 8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0175" y="6311258"/>
            <a:ext cx="19215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slides:</a:t>
            </a:r>
            <a:r>
              <a:rPr sz="1000" spc="-3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199"/>
            <a:ext cx="8543925" cy="6219825"/>
          </a:xfrm>
          <a:custGeom>
            <a:avLst/>
            <a:gdLst/>
            <a:ahLst/>
            <a:cxnLst/>
            <a:rect l="l" t="t" r="r" b="b"/>
            <a:pathLst>
              <a:path w="8543925" h="6219825">
                <a:moveTo>
                  <a:pt x="0" y="6219825"/>
                </a:moveTo>
                <a:lnTo>
                  <a:pt x="8543925" y="6219825"/>
                </a:lnTo>
                <a:lnTo>
                  <a:pt x="854392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033F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3875" y="1600199"/>
            <a:ext cx="7595158" cy="3797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8099"/>
            <a:ext cx="8648700" cy="0"/>
          </a:xfrm>
          <a:custGeom>
            <a:avLst/>
            <a:gdLst/>
            <a:ahLst/>
            <a:cxnLst/>
            <a:rect l="l" t="t" r="r" b="b"/>
            <a:pathLst>
              <a:path w="8648700">
                <a:moveTo>
                  <a:pt x="0" y="0"/>
                </a:moveTo>
                <a:lnTo>
                  <a:pt x="8648700" y="0"/>
                </a:lnTo>
              </a:path>
            </a:pathLst>
          </a:custGeom>
          <a:ln w="76200">
            <a:solidFill>
              <a:srgbClr val="A2D3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3925" y="76199"/>
            <a:ext cx="104775" cy="6219825"/>
          </a:xfrm>
          <a:custGeom>
            <a:avLst/>
            <a:gdLst/>
            <a:ahLst/>
            <a:cxnLst/>
            <a:rect l="l" t="t" r="r" b="b"/>
            <a:pathLst>
              <a:path w="104775" h="6219825">
                <a:moveTo>
                  <a:pt x="0" y="6219825"/>
                </a:moveTo>
                <a:lnTo>
                  <a:pt x="104775" y="6219825"/>
                </a:lnTo>
                <a:lnTo>
                  <a:pt x="104775" y="0"/>
                </a:lnTo>
                <a:lnTo>
                  <a:pt x="0" y="0"/>
                </a:lnTo>
                <a:lnTo>
                  <a:pt x="0" y="6219825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97470" y="311150"/>
            <a:ext cx="3054350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0" dirty="0">
                <a:solidFill>
                  <a:srgbClr val="C7DBE7"/>
                </a:solidFill>
              </a:rPr>
              <a:t>Final</a:t>
            </a:r>
            <a:r>
              <a:rPr sz="4100" spc="-75" dirty="0">
                <a:solidFill>
                  <a:srgbClr val="C7DBE7"/>
                </a:solidFill>
              </a:rPr>
              <a:t> </a:t>
            </a:r>
            <a:r>
              <a:rPr sz="4100" spc="10" dirty="0">
                <a:solidFill>
                  <a:srgbClr val="C7DBE7"/>
                </a:solidFill>
              </a:rPr>
              <a:t>product</a:t>
            </a:r>
            <a:endParaRPr sz="4100"/>
          </a:p>
        </p:txBody>
      </p:sp>
      <p:sp>
        <p:nvSpPr>
          <p:cNvPr id="8" name="object 8"/>
          <p:cNvSpPr/>
          <p:nvPr/>
        </p:nvSpPr>
        <p:spPr>
          <a:xfrm>
            <a:off x="0" y="6296025"/>
            <a:ext cx="8648700" cy="190500"/>
          </a:xfrm>
          <a:custGeom>
            <a:avLst/>
            <a:gdLst/>
            <a:ahLst/>
            <a:cxnLst/>
            <a:rect l="l" t="t" r="r" b="b"/>
            <a:pathLst>
              <a:path w="8648700" h="190500">
                <a:moveTo>
                  <a:pt x="0" y="0"/>
                </a:moveTo>
                <a:lnTo>
                  <a:pt x="8648700" y="0"/>
                </a:lnTo>
                <a:lnTo>
                  <a:pt x="86487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A2D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05700" y="142874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0175" y="6311258"/>
            <a:ext cx="192151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4E2007"/>
                </a:solidFill>
                <a:latin typeface="Arial"/>
                <a:cs typeface="Arial"/>
              </a:rPr>
              <a:t>slides:</a:t>
            </a:r>
            <a:r>
              <a:rPr sz="1000" spc="-35" dirty="0">
                <a:solidFill>
                  <a:srgbClr val="4E2007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4E2007"/>
                </a:solidFill>
                <a:latin typeface="Arial"/>
                <a:cs typeface="Arial"/>
              </a:rPr>
              <a:t>srkobakian-qut.netlify.com/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699</Words>
  <Application>Microsoft Office PowerPoint</Application>
  <PresentationFormat>Custom</PresentationFormat>
  <Paragraphs>69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An Australian alternative to choropleth maps;  visualising geo-spatial</vt:lpstr>
      <vt:lpstr>Australian Cancer Atlas</vt:lpstr>
      <vt:lpstr>PowerPoint Presentation</vt:lpstr>
      <vt:lpstr>Global Atlases</vt:lpstr>
      <vt:lpstr>Alternative displays of Australia</vt:lpstr>
      <vt:lpstr>Aims</vt:lpstr>
      <vt:lpstr>PowerPoint Presentation</vt:lpstr>
      <vt:lpstr>Choosing a hexagon</vt:lpstr>
      <vt:lpstr>Final product</vt:lpstr>
      <vt:lpstr>Animating</vt:lpstr>
      <vt:lpstr>Animating</vt:lpstr>
      <vt:lpstr>Animating</vt:lpstr>
      <vt:lpstr>Animating</vt:lpstr>
      <vt:lpstr>Animating</vt:lpstr>
      <vt:lpstr>Animating</vt:lpstr>
      <vt:lpstr>PowerPoint Presentation</vt:lpstr>
      <vt:lpstr>What can we learn?</vt:lpstr>
      <vt:lpstr>PowerPoint Presentation</vt:lpstr>
      <vt:lpstr>Probability of detection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Australian alternative to choropleth maps;  visualising geo-spatial</dc:title>
  <dc:creator>Stephanie Kobakian</dc:creator>
  <cp:lastModifiedBy>Stephanie Kobakian</cp:lastModifiedBy>
  <cp:revision>1</cp:revision>
  <dcterms:created xsi:type="dcterms:W3CDTF">2019-11-15T06:48:59Z</dcterms:created>
  <dcterms:modified xsi:type="dcterms:W3CDTF">2019-11-15T06:55:37Z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2019-11-15T00:00:00Z</vt:filetime>
  </property>
  <property fmtid="{D5CDD505-2E9C-101B-9397-08002B2CF9AE}" pid="3" name="Creator">
    <vt:lpwstr>Chromium</vt:lpwstr>
  </property>
  <property fmtid="{D5CDD505-2E9C-101B-9397-08002B2CF9AE}" pid="4" name="LastSaved">
    <vt:filetime>2019-11-15T00:00:00Z</vt:filetime>
  </property>
</Properties>
</file>